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8" r:id="rId3"/>
    <p:sldId id="293" r:id="rId4"/>
    <p:sldId id="295" r:id="rId5"/>
    <p:sldId id="260" r:id="rId6"/>
    <p:sldId id="305" r:id="rId7"/>
    <p:sldId id="306" r:id="rId8"/>
    <p:sldId id="297" r:id="rId9"/>
    <p:sldId id="298" r:id="rId10"/>
    <p:sldId id="299" r:id="rId11"/>
    <p:sldId id="301" r:id="rId12"/>
    <p:sldId id="300" r:id="rId13"/>
    <p:sldId id="302" r:id="rId14"/>
    <p:sldId id="289" r:id="rId15"/>
    <p:sldId id="278" r:id="rId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279" autoAdjust="0"/>
  </p:normalViewPr>
  <p:slideViewPr>
    <p:cSldViewPr>
      <p:cViewPr varScale="1">
        <p:scale>
          <a:sx n="105" d="100"/>
          <a:sy n="105" d="100"/>
        </p:scale>
        <p:origin x="1794"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53C73-D24E-4DC2-BFFA-572DE8E8A234}" type="datetimeFigureOut">
              <a:rPr lang="zh-CN" altLang="en-US" smtClean="0"/>
              <a:pPr/>
              <a:t>2019/2/27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B5833A-B9DB-4C81-AA59-5544B483D0CD}" type="slidenum">
              <a:rPr lang="zh-CN" altLang="en-US" smtClean="0"/>
              <a:pPr/>
              <a:t>‹#›</a:t>
            </a:fld>
            <a:endParaRPr lang="zh-CN" altLang="en-US"/>
          </a:p>
        </p:txBody>
      </p:sp>
    </p:spTree>
    <p:extLst>
      <p:ext uri="{BB962C8B-B14F-4D97-AF65-F5344CB8AC3E}">
        <p14:creationId xmlns:p14="http://schemas.microsoft.com/office/powerpoint/2010/main" val="330924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胃适度扩张后，胃壁的厚度正常在</a:t>
            </a:r>
            <a:r>
              <a:rPr lang="en-US" altLang="zh-CN" dirty="0"/>
              <a:t>2-5mm</a:t>
            </a:r>
            <a:r>
              <a:rPr lang="zh-CN" altLang="en-US" dirty="0"/>
              <a:t>。虽有个体差异，但均在</a:t>
            </a:r>
            <a:r>
              <a:rPr lang="en-US" altLang="zh-CN" dirty="0"/>
              <a:t>10mm</a:t>
            </a:r>
            <a:r>
              <a:rPr lang="zh-CN" altLang="en-US" dirty="0"/>
              <a:t>以下。</a:t>
            </a:r>
          </a:p>
        </p:txBody>
      </p:sp>
      <p:sp>
        <p:nvSpPr>
          <p:cNvPr id="4" name="灯片编号占位符 3"/>
          <p:cNvSpPr>
            <a:spLocks noGrp="1"/>
          </p:cNvSpPr>
          <p:nvPr>
            <p:ph type="sldNum" sz="quarter" idx="10"/>
          </p:nvPr>
        </p:nvSpPr>
        <p:spPr/>
        <p:txBody>
          <a:bodyPr/>
          <a:lstStyle/>
          <a:p>
            <a:fld id="{D0B5833A-B9DB-4C81-AA59-5544B483D0CD}" type="slidenum">
              <a:rPr lang="zh-CN" altLang="en-US" smtClean="0"/>
              <a:pPr/>
              <a:t>4</a:t>
            </a:fld>
            <a:endParaRPr lang="zh-CN" altLang="en-US"/>
          </a:p>
        </p:txBody>
      </p:sp>
    </p:spTree>
    <p:extLst>
      <p:ext uri="{BB962C8B-B14F-4D97-AF65-F5344CB8AC3E}">
        <p14:creationId xmlns:p14="http://schemas.microsoft.com/office/powerpoint/2010/main" val="3547396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B5833A-B9DB-4C81-AA59-5544B483D0CD}" type="slidenum">
              <a:rPr lang="zh-CN" altLang="en-US" smtClean="0"/>
              <a:pPr/>
              <a:t>5</a:t>
            </a:fld>
            <a:endParaRPr lang="zh-CN" altLang="en-US"/>
          </a:p>
        </p:txBody>
      </p:sp>
    </p:spTree>
    <p:extLst>
      <p:ext uri="{BB962C8B-B14F-4D97-AF65-F5344CB8AC3E}">
        <p14:creationId xmlns:p14="http://schemas.microsoft.com/office/powerpoint/2010/main" val="2208911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国际抗癌联盟 </a:t>
            </a:r>
            <a:r>
              <a:rPr lang="en-US" altLang="zh-CN" dirty="0"/>
              <a:t>(UICC) </a:t>
            </a:r>
            <a:r>
              <a:rPr lang="zh-CN" altLang="en-US" dirty="0"/>
              <a:t>及美国肿瘤联合会</a:t>
            </a:r>
            <a:r>
              <a:rPr lang="en-US" altLang="zh-CN" dirty="0"/>
              <a:t>(AJCC)</a:t>
            </a:r>
            <a:endParaRPr lang="zh-CN" altLang="en-US" dirty="0"/>
          </a:p>
        </p:txBody>
      </p:sp>
      <p:sp>
        <p:nvSpPr>
          <p:cNvPr id="4" name="灯片编号占位符 3"/>
          <p:cNvSpPr>
            <a:spLocks noGrp="1"/>
          </p:cNvSpPr>
          <p:nvPr>
            <p:ph type="sldNum" sz="quarter" idx="10"/>
          </p:nvPr>
        </p:nvSpPr>
        <p:spPr/>
        <p:txBody>
          <a:bodyPr/>
          <a:lstStyle/>
          <a:p>
            <a:fld id="{D0B5833A-B9DB-4C81-AA59-5544B483D0CD}" type="slidenum">
              <a:rPr lang="zh-CN" altLang="en-US" smtClean="0"/>
              <a:pPr/>
              <a:t>6</a:t>
            </a:fld>
            <a:endParaRPr lang="zh-CN" altLang="en-US"/>
          </a:p>
        </p:txBody>
      </p:sp>
    </p:spTree>
    <p:extLst>
      <p:ext uri="{BB962C8B-B14F-4D97-AF65-F5344CB8AC3E}">
        <p14:creationId xmlns:p14="http://schemas.microsoft.com/office/powerpoint/2010/main" val="323788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早期胃癌指癌限于黏膜或黏膜下层，而不论其大小或有无转移。</a:t>
            </a:r>
            <a:endParaRPr lang="en-US" altLang="zh-CN" dirty="0"/>
          </a:p>
          <a:p>
            <a:r>
              <a:rPr lang="en-US" altLang="zh-CN" dirty="0"/>
              <a:t>Ⅰ</a:t>
            </a:r>
            <a:r>
              <a:rPr lang="zh-CN" altLang="en-US" dirty="0"/>
              <a:t>型早期胃癌的隆起度＞</a:t>
            </a:r>
            <a:r>
              <a:rPr lang="en-US" altLang="zh-CN" dirty="0"/>
              <a:t>5mm</a:t>
            </a:r>
            <a:r>
              <a:rPr lang="zh-CN" altLang="en-US" dirty="0"/>
              <a:t>，呈息肉状。在双造影时可表现为不规则的充盈缺损，境界锐利清楚。</a:t>
            </a:r>
            <a:endParaRPr lang="en-US" altLang="zh-CN" dirty="0"/>
          </a:p>
          <a:p>
            <a:r>
              <a:rPr lang="en-US" altLang="zh-CN" dirty="0">
                <a:effectLst/>
              </a:rPr>
              <a:t>Ⅱ</a:t>
            </a:r>
            <a:r>
              <a:rPr lang="zh-CN" altLang="en-US" dirty="0">
                <a:effectLst/>
              </a:rPr>
              <a:t>型早期胃癌非常表浅，无论凹陷还是隆起均小于</a:t>
            </a:r>
            <a:r>
              <a:rPr lang="en-US" altLang="zh-CN" dirty="0">
                <a:effectLst/>
              </a:rPr>
              <a:t>5mm</a:t>
            </a:r>
            <a:r>
              <a:rPr lang="zh-CN" altLang="en-US" dirty="0">
                <a:effectLst/>
              </a:rPr>
              <a:t>，胃小区粗糙不规则和破坏，可有轻微的凹陷与僵直。</a:t>
            </a:r>
            <a:endParaRPr lang="en-US" altLang="zh-CN" dirty="0">
              <a:effectLst/>
            </a:endParaRPr>
          </a:p>
          <a:p>
            <a:r>
              <a:rPr lang="en-US" altLang="zh-CN" dirty="0">
                <a:effectLst/>
              </a:rPr>
              <a:t>Ⅲ</a:t>
            </a:r>
            <a:r>
              <a:rPr lang="zh-CN" altLang="en-US" dirty="0">
                <a:effectLst/>
              </a:rPr>
              <a:t>型早期胃癌主要表现为小的不规则溃疡龛影，龛影周围可见不规则的杵状黏膜呈不规则纠集。若进行细致的观察，一般不难与良性溃疡鉴别。良性溃疡通常边缘光整、形态对称、柔软，黏膜皱襞形态规则、可达溃疡口部。</a:t>
            </a:r>
            <a:endParaRPr lang="zh-CN" altLang="en-US" dirty="0"/>
          </a:p>
        </p:txBody>
      </p:sp>
      <p:sp>
        <p:nvSpPr>
          <p:cNvPr id="4" name="灯片编号占位符 3"/>
          <p:cNvSpPr>
            <a:spLocks noGrp="1"/>
          </p:cNvSpPr>
          <p:nvPr>
            <p:ph type="sldNum" sz="quarter" idx="10"/>
          </p:nvPr>
        </p:nvSpPr>
        <p:spPr/>
        <p:txBody>
          <a:bodyPr/>
          <a:lstStyle/>
          <a:p>
            <a:fld id="{D0B5833A-B9DB-4C81-AA59-5544B483D0CD}" type="slidenum">
              <a:rPr lang="zh-CN" altLang="en-US" smtClean="0"/>
              <a:pPr/>
              <a:t>8</a:t>
            </a:fld>
            <a:endParaRPr lang="zh-CN" altLang="en-US"/>
          </a:p>
        </p:txBody>
      </p:sp>
    </p:spTree>
    <p:extLst>
      <p:ext uri="{BB962C8B-B14F-4D97-AF65-F5344CB8AC3E}">
        <p14:creationId xmlns:p14="http://schemas.microsoft.com/office/powerpoint/2010/main" val="3981319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Borrmann1</a:t>
            </a:r>
            <a:r>
              <a:rPr lang="zh-CN" altLang="en-US" dirty="0"/>
              <a:t>型：充盈缺损，形态不规则，表面欠光滑，与胃壁分界清楚。</a:t>
            </a:r>
          </a:p>
        </p:txBody>
      </p:sp>
      <p:sp>
        <p:nvSpPr>
          <p:cNvPr id="4" name="灯片编号占位符 3"/>
          <p:cNvSpPr>
            <a:spLocks noGrp="1"/>
          </p:cNvSpPr>
          <p:nvPr>
            <p:ph type="sldNum" sz="quarter" idx="10"/>
          </p:nvPr>
        </p:nvSpPr>
        <p:spPr/>
        <p:txBody>
          <a:bodyPr/>
          <a:lstStyle/>
          <a:p>
            <a:fld id="{D0B5833A-B9DB-4C81-AA59-5544B483D0CD}" type="slidenum">
              <a:rPr lang="zh-CN" altLang="en-US" smtClean="0"/>
              <a:pPr/>
              <a:t>10</a:t>
            </a:fld>
            <a:endParaRPr lang="zh-CN" altLang="en-US"/>
          </a:p>
        </p:txBody>
      </p:sp>
    </p:spTree>
    <p:extLst>
      <p:ext uri="{BB962C8B-B14F-4D97-AF65-F5344CB8AC3E}">
        <p14:creationId xmlns:p14="http://schemas.microsoft.com/office/powerpoint/2010/main" val="3822191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胃小弯侧可见不规则软组织密度影突向腔内，其腔内面可见一溃疡。胃壁增厚，柔韧度消失，增强可见明显强化。</a:t>
            </a:r>
          </a:p>
        </p:txBody>
      </p:sp>
      <p:sp>
        <p:nvSpPr>
          <p:cNvPr id="4" name="灯片编号占位符 3"/>
          <p:cNvSpPr>
            <a:spLocks noGrp="1"/>
          </p:cNvSpPr>
          <p:nvPr>
            <p:ph type="sldNum" sz="quarter" idx="10"/>
          </p:nvPr>
        </p:nvSpPr>
        <p:spPr/>
        <p:txBody>
          <a:bodyPr/>
          <a:lstStyle/>
          <a:p>
            <a:fld id="{D0B5833A-B9DB-4C81-AA59-5544B483D0CD}" type="slidenum">
              <a:rPr lang="zh-CN" altLang="en-US" smtClean="0"/>
              <a:pPr/>
              <a:t>11</a:t>
            </a:fld>
            <a:endParaRPr lang="zh-CN" altLang="en-US"/>
          </a:p>
        </p:txBody>
      </p:sp>
    </p:spTree>
    <p:extLst>
      <p:ext uri="{BB962C8B-B14F-4D97-AF65-F5344CB8AC3E}">
        <p14:creationId xmlns:p14="http://schemas.microsoft.com/office/powerpoint/2010/main" val="3440547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胃癌在胃壁内弥漫性侵润性生长，不形成肿块也不形成溃疡。当胃癌累及胃的大部或全部致整个胃壁弥漫性增厚，胃壁僵硬，胃腔缩窄，称皮革胃。</a:t>
            </a:r>
          </a:p>
        </p:txBody>
      </p:sp>
      <p:sp>
        <p:nvSpPr>
          <p:cNvPr id="4" name="灯片编号占位符 3"/>
          <p:cNvSpPr>
            <a:spLocks noGrp="1"/>
          </p:cNvSpPr>
          <p:nvPr>
            <p:ph type="sldNum" sz="quarter" idx="10"/>
          </p:nvPr>
        </p:nvSpPr>
        <p:spPr/>
        <p:txBody>
          <a:bodyPr/>
          <a:lstStyle/>
          <a:p>
            <a:fld id="{D0B5833A-B9DB-4C81-AA59-5544B483D0CD}" type="slidenum">
              <a:rPr lang="zh-CN" altLang="en-US" smtClean="0"/>
              <a:pPr/>
              <a:t>12</a:t>
            </a:fld>
            <a:endParaRPr lang="zh-CN" altLang="en-US"/>
          </a:p>
        </p:txBody>
      </p:sp>
    </p:spTree>
    <p:extLst>
      <p:ext uri="{BB962C8B-B14F-4D97-AF65-F5344CB8AC3E}">
        <p14:creationId xmlns:p14="http://schemas.microsoft.com/office/powerpoint/2010/main" val="972480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CT</a:t>
            </a:r>
            <a:r>
              <a:rPr lang="zh-CN" altLang="en-US" dirty="0"/>
              <a:t>应用于胃癌的诊断优势在于可以全面 、准确显示癌肿的大小范围与周围浸润程度及周围组织的结构关系 ，同时还可判定有无淋巴结转移 、腹腔内种植以及有无远处转移等</a:t>
            </a:r>
          </a:p>
        </p:txBody>
      </p:sp>
      <p:sp>
        <p:nvSpPr>
          <p:cNvPr id="4" name="灯片编号占位符 3"/>
          <p:cNvSpPr>
            <a:spLocks noGrp="1"/>
          </p:cNvSpPr>
          <p:nvPr>
            <p:ph type="sldNum" sz="quarter" idx="10"/>
          </p:nvPr>
        </p:nvSpPr>
        <p:spPr/>
        <p:txBody>
          <a:bodyPr/>
          <a:lstStyle/>
          <a:p>
            <a:fld id="{D0B5833A-B9DB-4C81-AA59-5544B483D0CD}" type="slidenum">
              <a:rPr lang="zh-CN" altLang="en-US" smtClean="0"/>
              <a:pPr/>
              <a:t>13</a:t>
            </a:fld>
            <a:endParaRPr lang="zh-CN" altLang="en-US"/>
          </a:p>
        </p:txBody>
      </p:sp>
    </p:spTree>
    <p:extLst>
      <p:ext uri="{BB962C8B-B14F-4D97-AF65-F5344CB8AC3E}">
        <p14:creationId xmlns:p14="http://schemas.microsoft.com/office/powerpoint/2010/main" val="4251793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7" name="Title 6"/>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pPr/>
              <a:t>2019/2/27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Content Placeholder 8"/>
          <p:cNvSpPr>
            <a:spLocks noGrp="1"/>
          </p:cNvSpPr>
          <p:nvPr>
            <p:ph sz="quarter" idx="13"/>
          </p:nvPr>
        </p:nvSpPr>
        <p:spPr>
          <a:xfrm>
            <a:off x="676655" y="2679192"/>
            <a:ext cx="3822192" cy="3447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pPr/>
              <a:t>2019/2/27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pPr/>
              <a:t>2019/2/27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530820CF-B880-4189-942D-D702A7CBA730}" type="datetimeFigureOut">
              <a:rPr lang="zh-CN" altLang="en-US" smtClean="0"/>
              <a:pPr/>
              <a:t>2019/2/27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pPr/>
              <a:t>2019/2/27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530820CF-B880-4189-942D-D702A7CBA730}" type="datetimeFigureOut">
              <a:rPr lang="zh-CN" altLang="en-US" smtClean="0"/>
              <a:pPr/>
              <a:t>2019/2/27</a:t>
            </a:fld>
            <a:endParaRPr lang="zh-CN" alt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zh-CN" alt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0C913308-F349-4B6D-A68A-DD1791B4A57B}" type="slidenum">
              <a:rPr lang="zh-CN" altLang="en-US" smtClean="0"/>
              <a:pPr/>
              <a:t>‹#›</a:t>
            </a:fld>
            <a:endParaRPr lang="zh-CN" alt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6600" dirty="0"/>
              <a:t>胃恶性肿瘤</a:t>
            </a:r>
          </a:p>
        </p:txBody>
      </p:sp>
      <p:sp>
        <p:nvSpPr>
          <p:cNvPr id="3" name="副标题 2"/>
          <p:cNvSpPr>
            <a:spLocks noGrp="1"/>
          </p:cNvSpPr>
          <p:nvPr>
            <p:ph type="subTitle" idx="1"/>
          </p:nvPr>
        </p:nvSpPr>
        <p:spPr>
          <a:xfrm>
            <a:off x="2774783" y="4221088"/>
            <a:ext cx="6400800" cy="1473200"/>
          </a:xfrm>
        </p:spPr>
        <p:txBody>
          <a:bodyPr/>
          <a:lstStyle/>
          <a:p>
            <a:r>
              <a:rPr lang="zh-CN" altLang="en-US" sz="3200" dirty="0"/>
              <a:t>黄立宇</a:t>
            </a:r>
            <a:endParaRPr lang="en-US" altLang="zh-CN" sz="3200" dirty="0"/>
          </a:p>
          <a:p>
            <a:r>
              <a:rPr lang="en-US" altLang="zh-CN" sz="3200" dirty="0"/>
              <a:t>2019.2.27</a:t>
            </a:r>
            <a:endParaRPr lang="zh-CN" altLang="en-US" sz="3200" dirty="0"/>
          </a:p>
        </p:txBody>
      </p:sp>
    </p:spTree>
    <p:extLst>
      <p:ext uri="{BB962C8B-B14F-4D97-AF65-F5344CB8AC3E}">
        <p14:creationId xmlns:p14="http://schemas.microsoft.com/office/powerpoint/2010/main" val="46520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8D7AAB7-EDE0-4AD6-8C0E-19A7832E0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552198"/>
            <a:ext cx="3475021" cy="5753599"/>
          </a:xfrm>
          <a:prstGeom prst="rect">
            <a:avLst/>
          </a:prstGeom>
        </p:spPr>
      </p:pic>
      <p:pic>
        <p:nvPicPr>
          <p:cNvPr id="7" name="图片 6">
            <a:extLst>
              <a:ext uri="{FF2B5EF4-FFF2-40B4-BE49-F238E27FC236}">
                <a16:creationId xmlns:a16="http://schemas.microsoft.com/office/drawing/2014/main" id="{953630AD-321D-446D-A303-8939C5315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234248"/>
            <a:ext cx="3749365" cy="4389500"/>
          </a:xfrm>
          <a:prstGeom prst="rect">
            <a:avLst/>
          </a:prstGeom>
        </p:spPr>
      </p:pic>
    </p:spTree>
    <p:extLst>
      <p:ext uri="{BB962C8B-B14F-4D97-AF65-F5344CB8AC3E}">
        <p14:creationId xmlns:p14="http://schemas.microsoft.com/office/powerpoint/2010/main" val="351066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A5A36A3-C30F-4A46-8D89-1F48AB4E0897}"/>
              </a:ext>
            </a:extLst>
          </p:cNvPr>
          <p:cNvSpPr>
            <a:spLocks noGrp="1"/>
          </p:cNvSpPr>
          <p:nvPr>
            <p:ph type="title"/>
          </p:nvPr>
        </p:nvSpPr>
        <p:spPr/>
        <p:txBody>
          <a:bodyPr/>
          <a:lstStyle/>
          <a:p>
            <a:r>
              <a:rPr lang="zh-CN" altLang="en-US" dirty="0"/>
              <a:t>溃疡型胃癌</a:t>
            </a:r>
          </a:p>
        </p:txBody>
      </p:sp>
      <p:pic>
        <p:nvPicPr>
          <p:cNvPr id="4" name="Picture 2070" descr="￥溃疡型胃癌">
            <a:extLst>
              <a:ext uri="{FF2B5EF4-FFF2-40B4-BE49-F238E27FC236}">
                <a16:creationId xmlns:a16="http://schemas.microsoft.com/office/drawing/2014/main" id="{4C0EAC26-4ECA-494E-AA3A-BB35003E8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72816"/>
            <a:ext cx="7467600" cy="4678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35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56DBE4-AB20-46EA-A0DE-2BDE9255DC18}"/>
              </a:ext>
            </a:extLst>
          </p:cNvPr>
          <p:cNvSpPr>
            <a:spLocks noGrp="1"/>
          </p:cNvSpPr>
          <p:nvPr>
            <p:ph type="title"/>
          </p:nvPr>
        </p:nvSpPr>
        <p:spPr/>
        <p:txBody>
          <a:bodyPr/>
          <a:lstStyle/>
          <a:p>
            <a:r>
              <a:rPr lang="zh-CN" altLang="en-US" dirty="0"/>
              <a:t>皮革胃：侵润型胃癌</a:t>
            </a:r>
          </a:p>
        </p:txBody>
      </p:sp>
      <p:pic>
        <p:nvPicPr>
          <p:cNvPr id="6" name="图片 5">
            <a:extLst>
              <a:ext uri="{FF2B5EF4-FFF2-40B4-BE49-F238E27FC236}">
                <a16:creationId xmlns:a16="http://schemas.microsoft.com/office/drawing/2014/main" id="{1ED37E30-F1D5-4ED6-AA6E-60E1F7C4B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420889"/>
            <a:ext cx="4063061" cy="2880320"/>
          </a:xfrm>
          <a:prstGeom prst="rect">
            <a:avLst/>
          </a:prstGeom>
        </p:spPr>
      </p:pic>
      <p:pic>
        <p:nvPicPr>
          <p:cNvPr id="8" name="图片 7">
            <a:extLst>
              <a:ext uri="{FF2B5EF4-FFF2-40B4-BE49-F238E27FC236}">
                <a16:creationId xmlns:a16="http://schemas.microsoft.com/office/drawing/2014/main" id="{7BB4F745-788E-4FE6-A459-01417E8FF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703" y="2450451"/>
            <a:ext cx="4045097" cy="2821196"/>
          </a:xfrm>
          <a:prstGeom prst="rect">
            <a:avLst/>
          </a:prstGeom>
        </p:spPr>
      </p:pic>
    </p:spTree>
    <p:extLst>
      <p:ext uri="{BB962C8B-B14F-4D97-AF65-F5344CB8AC3E}">
        <p14:creationId xmlns:p14="http://schemas.microsoft.com/office/powerpoint/2010/main" val="173393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4" descr="￥胃癌转移2">
            <a:extLst>
              <a:ext uri="{FF2B5EF4-FFF2-40B4-BE49-F238E27FC236}">
                <a16:creationId xmlns:a16="http://schemas.microsoft.com/office/drawing/2014/main" id="{C0DDB376-2FD2-4031-B52C-7ACF5477C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04"/>
          <a:stretch>
            <a:fillRect/>
          </a:stretch>
        </p:blipFill>
        <p:spPr bwMode="auto">
          <a:xfrm>
            <a:off x="251520" y="66864"/>
            <a:ext cx="8712968" cy="66745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10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3568" y="1484784"/>
            <a:ext cx="7408333" cy="3450696"/>
          </a:xfrm>
        </p:spPr>
        <p:txBody>
          <a:bodyPr/>
          <a:lstStyle/>
          <a:p>
            <a:pPr marL="0" indent="0" algn="ctr">
              <a:buNone/>
            </a:pPr>
            <a:r>
              <a:rPr lang="zh-CN" altLang="en-US" dirty="0"/>
              <a:t>      </a:t>
            </a:r>
            <a:r>
              <a:rPr lang="zh-CN" altLang="en-US" sz="3600" b="1" dirty="0"/>
              <a:t>诊断与鉴别诊断</a:t>
            </a:r>
            <a:endParaRPr lang="en-US" altLang="zh-CN" sz="3600" b="1" dirty="0"/>
          </a:p>
          <a:p>
            <a:pPr marL="0" indent="0">
              <a:buNone/>
            </a:pPr>
            <a:endParaRPr lang="en-US" altLang="zh-CN" sz="3600" dirty="0"/>
          </a:p>
          <a:p>
            <a:pPr marL="0" indent="0">
              <a:buNone/>
            </a:pPr>
            <a:r>
              <a:rPr lang="zh-CN" altLang="en-US" sz="2800" dirty="0"/>
              <a:t>腺瘤性息肉（大多外形光整）</a:t>
            </a:r>
            <a:endParaRPr lang="en-US" altLang="zh-CN" sz="2800" dirty="0"/>
          </a:p>
          <a:p>
            <a:pPr marL="0" indent="0">
              <a:buNone/>
            </a:pPr>
            <a:r>
              <a:rPr lang="zh-CN" altLang="en-US" sz="2800" dirty="0"/>
              <a:t>良性溃疡（龛影光滑整齐、胃壁柔软有蠕动波）</a:t>
            </a:r>
            <a:endParaRPr lang="en-US" altLang="zh-CN" sz="2800" dirty="0"/>
          </a:p>
          <a:p>
            <a:pPr marL="0" indent="0">
              <a:buNone/>
            </a:pPr>
            <a:r>
              <a:rPr lang="zh-CN" altLang="en-US" sz="2800" dirty="0"/>
              <a:t>肥厚性胃窦炎（黏膜正常、胃壁有弹性）</a:t>
            </a:r>
          </a:p>
        </p:txBody>
      </p:sp>
    </p:spTree>
    <p:extLst>
      <p:ext uri="{BB962C8B-B14F-4D97-AF65-F5344CB8AC3E}">
        <p14:creationId xmlns:p14="http://schemas.microsoft.com/office/powerpoint/2010/main" val="2214623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6864" y="2967335"/>
            <a:ext cx="7960834" cy="923330"/>
          </a:xfrm>
          <a:prstGeom prst="rect">
            <a:avLst/>
          </a:prstGeom>
          <a:noFill/>
          <a:effectLst>
            <a:glow rad="228600">
              <a:schemeClr val="accent1">
                <a:satMod val="175000"/>
                <a:alpha val="40000"/>
              </a:schemeClr>
            </a:glow>
          </a:effectLst>
        </p:spPr>
        <p:txBody>
          <a:bodyPr wrap="none" lIns="91440" tIns="45720" rIns="91440" bIns="45720">
            <a:spAutoFit/>
          </a:bodyPr>
          <a:lstStyle/>
          <a:p>
            <a:pPr algn="ctr"/>
            <a:r>
              <a:rPr lang="en-US" altLang="zh-CN"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Thanks for your attention!</a:t>
            </a:r>
            <a:endParaRPr lang="zh-CN" alt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1157296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一、胃的正常影像表现</a:t>
            </a:r>
          </a:p>
        </p:txBody>
      </p:sp>
    </p:spTree>
    <p:extLst>
      <p:ext uri="{BB962C8B-B14F-4D97-AF65-F5344CB8AC3E}">
        <p14:creationId xmlns:p14="http://schemas.microsoft.com/office/powerpoint/2010/main" val="1668427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9CA0ED-2688-4159-A951-E7162E51BDC8}"/>
              </a:ext>
            </a:extLst>
          </p:cNvPr>
          <p:cNvSpPr>
            <a:spLocks noGrp="1"/>
          </p:cNvSpPr>
          <p:nvPr>
            <p:ph type="title"/>
          </p:nvPr>
        </p:nvSpPr>
        <p:spPr/>
        <p:txBody>
          <a:bodyPr/>
          <a:lstStyle/>
          <a:p>
            <a:r>
              <a:rPr lang="zh-CN" altLang="en-US" dirty="0"/>
              <a:t>胃各部名称</a:t>
            </a:r>
          </a:p>
        </p:txBody>
      </p:sp>
      <p:pic>
        <p:nvPicPr>
          <p:cNvPr id="12" name="内容占位符 11">
            <a:extLst>
              <a:ext uri="{FF2B5EF4-FFF2-40B4-BE49-F238E27FC236}">
                <a16:creationId xmlns:a16="http://schemas.microsoft.com/office/drawing/2014/main" id="{0B63541F-2DE0-4682-8B9D-45EF7FBA30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0586" y="1628800"/>
            <a:ext cx="5641804" cy="5045885"/>
          </a:xfrm>
        </p:spPr>
      </p:pic>
    </p:spTree>
    <p:extLst>
      <p:ext uri="{BB962C8B-B14F-4D97-AF65-F5344CB8AC3E}">
        <p14:creationId xmlns:p14="http://schemas.microsoft.com/office/powerpoint/2010/main" val="542877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C1528E-C80A-46AD-B43D-CA8A19DD92E9}"/>
              </a:ext>
            </a:extLst>
          </p:cNvPr>
          <p:cNvSpPr>
            <a:spLocks noGrp="1"/>
          </p:cNvSpPr>
          <p:nvPr>
            <p:ph type="title"/>
          </p:nvPr>
        </p:nvSpPr>
        <p:spPr/>
        <p:txBody>
          <a:bodyPr/>
          <a:lstStyle/>
          <a:p>
            <a:r>
              <a:rPr lang="zh-CN" altLang="en-US" dirty="0"/>
              <a:t>正常胃</a:t>
            </a:r>
            <a:r>
              <a:rPr lang="en-US" altLang="zh-CN" dirty="0"/>
              <a:t>CT</a:t>
            </a:r>
            <a:endParaRPr lang="zh-CN" altLang="en-US" dirty="0"/>
          </a:p>
        </p:txBody>
      </p:sp>
      <p:pic>
        <p:nvPicPr>
          <p:cNvPr id="5" name="图片 4">
            <a:extLst>
              <a:ext uri="{FF2B5EF4-FFF2-40B4-BE49-F238E27FC236}">
                <a16:creationId xmlns:a16="http://schemas.microsoft.com/office/drawing/2014/main" id="{9B69B99D-74F1-40B5-9EA0-94F56A38D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32856"/>
            <a:ext cx="3989521" cy="3096344"/>
          </a:xfrm>
          <a:prstGeom prst="rect">
            <a:avLst/>
          </a:prstGeom>
        </p:spPr>
      </p:pic>
      <p:pic>
        <p:nvPicPr>
          <p:cNvPr id="7" name="图片 6">
            <a:extLst>
              <a:ext uri="{FF2B5EF4-FFF2-40B4-BE49-F238E27FC236}">
                <a16:creationId xmlns:a16="http://schemas.microsoft.com/office/drawing/2014/main" id="{C0DF4743-2C2F-42C2-BF06-F66C48885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0569" y="2132856"/>
            <a:ext cx="3946231" cy="3054332"/>
          </a:xfrm>
          <a:prstGeom prst="rect">
            <a:avLst/>
          </a:prstGeom>
        </p:spPr>
      </p:pic>
    </p:spTree>
    <p:extLst>
      <p:ext uri="{BB962C8B-B14F-4D97-AF65-F5344CB8AC3E}">
        <p14:creationId xmlns:p14="http://schemas.microsoft.com/office/powerpoint/2010/main" val="3356898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9592" y="2420888"/>
            <a:ext cx="7408333" cy="3450696"/>
          </a:xfrm>
        </p:spPr>
        <p:txBody>
          <a:bodyPr>
            <a:normAutofit/>
          </a:bodyPr>
          <a:lstStyle/>
          <a:p>
            <a:pPr marL="0" indent="0">
              <a:buNone/>
            </a:pPr>
            <a:endParaRPr lang="en-US" altLang="zh-CN" dirty="0"/>
          </a:p>
          <a:p>
            <a:pPr marL="0" indent="0">
              <a:buNone/>
            </a:pPr>
            <a:endParaRPr lang="en-US" altLang="zh-CN" dirty="0"/>
          </a:p>
          <a:p>
            <a:pPr marL="0" indent="0">
              <a:buNone/>
            </a:pPr>
            <a:r>
              <a:rPr lang="zh-CN" altLang="en-US" sz="2800" dirty="0"/>
              <a:t>    胃癌是我国最常见肿瘤之一，好发年龄为</a:t>
            </a:r>
            <a:r>
              <a:rPr lang="en-US" altLang="zh-CN" sz="2800" dirty="0"/>
              <a:t>40-60</a:t>
            </a:r>
            <a:r>
              <a:rPr lang="zh-CN" altLang="en-US" sz="2800" dirty="0"/>
              <a:t>岁，可以发生在胃任何部位，但以胃窦、小弯与贲门区最常见。</a:t>
            </a:r>
            <a:endParaRPr lang="en-US" altLang="zh-CN" sz="2800" dirty="0"/>
          </a:p>
          <a:p>
            <a:pPr marL="0" indent="0">
              <a:buNone/>
            </a:pPr>
            <a:endParaRPr lang="en-US" altLang="zh-CN" dirty="0"/>
          </a:p>
          <a:p>
            <a:pPr marL="0" indent="0">
              <a:buNone/>
            </a:pPr>
            <a:endParaRPr lang="en-US" altLang="zh-CN" dirty="0"/>
          </a:p>
        </p:txBody>
      </p:sp>
      <p:sp>
        <p:nvSpPr>
          <p:cNvPr id="2" name="标题 1"/>
          <p:cNvSpPr>
            <a:spLocks noGrp="1"/>
          </p:cNvSpPr>
          <p:nvPr>
            <p:ph type="title"/>
          </p:nvPr>
        </p:nvSpPr>
        <p:spPr>
          <a:xfrm>
            <a:off x="251520" y="476672"/>
            <a:ext cx="8507288" cy="1252728"/>
          </a:xfrm>
        </p:spPr>
        <p:txBody>
          <a:bodyPr>
            <a:normAutofit/>
          </a:bodyPr>
          <a:lstStyle/>
          <a:p>
            <a:r>
              <a:rPr lang="zh-CN" altLang="en-US" dirty="0"/>
              <a:t>二、胃癌（</a:t>
            </a:r>
            <a:r>
              <a:rPr lang="en-US" altLang="zh-CN" dirty="0"/>
              <a:t>gastric carcinoma</a:t>
            </a:r>
            <a:r>
              <a:rPr lang="zh-CN" altLang="en-US" dirty="0"/>
              <a:t>）</a:t>
            </a:r>
          </a:p>
        </p:txBody>
      </p:sp>
    </p:spTree>
    <p:extLst>
      <p:ext uri="{BB962C8B-B14F-4D97-AF65-F5344CB8AC3E}">
        <p14:creationId xmlns:p14="http://schemas.microsoft.com/office/powerpoint/2010/main" val="2787168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87624" y="476672"/>
            <a:ext cx="6624736" cy="955541"/>
          </a:xfrm>
        </p:spPr>
        <p:txBody>
          <a:bodyPr/>
          <a:lstStyle/>
          <a:p>
            <a:pPr marL="0" indent="0" algn="ctr">
              <a:buNone/>
            </a:pPr>
            <a:r>
              <a:rPr lang="en-US" altLang="zh-CN" b="1" dirty="0"/>
              <a:t>AJCC/UICC</a:t>
            </a:r>
            <a:r>
              <a:rPr lang="zh-CN" altLang="en-US" b="1" dirty="0"/>
              <a:t>第八版胃癌</a:t>
            </a:r>
            <a:r>
              <a:rPr lang="en-US" altLang="zh-CN" b="1" dirty="0"/>
              <a:t>TNM</a:t>
            </a:r>
            <a:r>
              <a:rPr lang="zh-CN" altLang="en-US" b="1" dirty="0"/>
              <a:t>分期</a:t>
            </a:r>
          </a:p>
        </p:txBody>
      </p:sp>
      <p:pic>
        <p:nvPicPr>
          <p:cNvPr id="4" name="图片 3">
            <a:extLst>
              <a:ext uri="{FF2B5EF4-FFF2-40B4-BE49-F238E27FC236}">
                <a16:creationId xmlns:a16="http://schemas.microsoft.com/office/drawing/2014/main" id="{DDF4F081-B40E-420D-8076-1A9A10BBD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1772816"/>
            <a:ext cx="5199953" cy="3445104"/>
          </a:xfrm>
          <a:prstGeom prst="rect">
            <a:avLst/>
          </a:prstGeom>
        </p:spPr>
      </p:pic>
      <p:pic>
        <p:nvPicPr>
          <p:cNvPr id="6" name="图片 5">
            <a:extLst>
              <a:ext uri="{FF2B5EF4-FFF2-40B4-BE49-F238E27FC236}">
                <a16:creationId xmlns:a16="http://schemas.microsoft.com/office/drawing/2014/main" id="{CE404B48-9A3B-4C76-B755-BB8A054B8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 y="1772444"/>
            <a:ext cx="3924640" cy="1653683"/>
          </a:xfrm>
          <a:prstGeom prst="rect">
            <a:avLst/>
          </a:prstGeom>
        </p:spPr>
      </p:pic>
      <p:pic>
        <p:nvPicPr>
          <p:cNvPr id="8" name="图片 7">
            <a:extLst>
              <a:ext uri="{FF2B5EF4-FFF2-40B4-BE49-F238E27FC236}">
                <a16:creationId xmlns:a16="http://schemas.microsoft.com/office/drawing/2014/main" id="{F72728D4-350F-4F59-98E5-03441F93B2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04" y="3655685"/>
            <a:ext cx="2591025" cy="1562235"/>
          </a:xfrm>
          <a:prstGeom prst="rect">
            <a:avLst/>
          </a:prstGeom>
        </p:spPr>
      </p:pic>
    </p:spTree>
    <p:extLst>
      <p:ext uri="{BB962C8B-B14F-4D97-AF65-F5344CB8AC3E}">
        <p14:creationId xmlns:p14="http://schemas.microsoft.com/office/powerpoint/2010/main" val="577432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9F44368-B12A-453D-B901-FE09C41E7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893" y="476672"/>
            <a:ext cx="6545899" cy="3240360"/>
          </a:xfrm>
          <a:prstGeom prst="rect">
            <a:avLst/>
          </a:prstGeom>
        </p:spPr>
      </p:pic>
      <p:pic>
        <p:nvPicPr>
          <p:cNvPr id="8" name="图片 7">
            <a:extLst>
              <a:ext uri="{FF2B5EF4-FFF2-40B4-BE49-F238E27FC236}">
                <a16:creationId xmlns:a16="http://schemas.microsoft.com/office/drawing/2014/main" id="{22E9D37D-9D1E-4E3B-B000-87266CA85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4" y="4005064"/>
            <a:ext cx="7102455" cy="2232853"/>
          </a:xfrm>
          <a:prstGeom prst="rect">
            <a:avLst/>
          </a:prstGeom>
        </p:spPr>
      </p:pic>
    </p:spTree>
    <p:extLst>
      <p:ext uri="{BB962C8B-B14F-4D97-AF65-F5344CB8AC3E}">
        <p14:creationId xmlns:p14="http://schemas.microsoft.com/office/powerpoint/2010/main" val="177227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5C1E29C-054F-431A-8D5E-1E6E5EB8999A}"/>
              </a:ext>
            </a:extLst>
          </p:cNvPr>
          <p:cNvSpPr>
            <a:spLocks noGrp="1"/>
          </p:cNvSpPr>
          <p:nvPr>
            <p:ph type="title"/>
          </p:nvPr>
        </p:nvSpPr>
        <p:spPr/>
        <p:txBody>
          <a:bodyPr/>
          <a:lstStyle/>
          <a:p>
            <a:r>
              <a:rPr lang="zh-CN" altLang="en-US" dirty="0"/>
              <a:t>早期胃癌</a:t>
            </a:r>
          </a:p>
        </p:txBody>
      </p:sp>
      <p:pic>
        <p:nvPicPr>
          <p:cNvPr id="5" name="图片 4">
            <a:extLst>
              <a:ext uri="{FF2B5EF4-FFF2-40B4-BE49-F238E27FC236}">
                <a16:creationId xmlns:a16="http://schemas.microsoft.com/office/drawing/2014/main" id="{86FC30A6-B0DD-4AA0-BFA4-1F648FF9A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232" y="1574423"/>
            <a:ext cx="3447536" cy="4019906"/>
          </a:xfrm>
          <a:prstGeom prst="rect">
            <a:avLst/>
          </a:prstGeom>
        </p:spPr>
      </p:pic>
      <p:sp>
        <p:nvSpPr>
          <p:cNvPr id="6" name="内容占位符 2">
            <a:extLst>
              <a:ext uri="{FF2B5EF4-FFF2-40B4-BE49-F238E27FC236}">
                <a16:creationId xmlns:a16="http://schemas.microsoft.com/office/drawing/2014/main" id="{5B934FB2-AF7A-4B94-8E55-EA9C9A071803}"/>
              </a:ext>
            </a:extLst>
          </p:cNvPr>
          <p:cNvSpPr>
            <a:spLocks noGrp="1"/>
          </p:cNvSpPr>
          <p:nvPr>
            <p:ph idx="1"/>
          </p:nvPr>
        </p:nvSpPr>
        <p:spPr>
          <a:xfrm>
            <a:off x="867833" y="5733256"/>
            <a:ext cx="7408333" cy="864096"/>
          </a:xfrm>
        </p:spPr>
        <p:txBody>
          <a:bodyPr>
            <a:normAutofit/>
          </a:bodyPr>
          <a:lstStyle/>
          <a:p>
            <a:r>
              <a:rPr lang="zh-CN" altLang="en-US" dirty="0"/>
              <a:t>胃双对比造影可显示黏膜面的微细结构而对早期胃癌的诊断具有重要价值。</a:t>
            </a:r>
            <a:endParaRPr lang="en-US" altLang="zh-CN" dirty="0"/>
          </a:p>
        </p:txBody>
      </p:sp>
    </p:spTree>
    <p:extLst>
      <p:ext uri="{BB962C8B-B14F-4D97-AF65-F5344CB8AC3E}">
        <p14:creationId xmlns:p14="http://schemas.microsoft.com/office/powerpoint/2010/main" val="824729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5411B9B-6E03-42B4-A184-CF06CD342454}"/>
              </a:ext>
            </a:extLst>
          </p:cNvPr>
          <p:cNvSpPr>
            <a:spLocks noGrp="1"/>
          </p:cNvSpPr>
          <p:nvPr>
            <p:ph type="title"/>
          </p:nvPr>
        </p:nvSpPr>
        <p:spPr/>
        <p:txBody>
          <a:bodyPr/>
          <a:lstStyle/>
          <a:p>
            <a:r>
              <a:rPr lang="zh-CN" altLang="en-US" dirty="0"/>
              <a:t>进展期胃癌 </a:t>
            </a:r>
            <a:r>
              <a:rPr lang="en-US" altLang="zh-CN" dirty="0" err="1"/>
              <a:t>Borrmann</a:t>
            </a:r>
            <a:r>
              <a:rPr lang="zh-CN" altLang="en-US" dirty="0"/>
              <a:t>分型</a:t>
            </a:r>
          </a:p>
        </p:txBody>
      </p:sp>
      <p:pic>
        <p:nvPicPr>
          <p:cNvPr id="5" name="图片 4">
            <a:extLst>
              <a:ext uri="{FF2B5EF4-FFF2-40B4-BE49-F238E27FC236}">
                <a16:creationId xmlns:a16="http://schemas.microsoft.com/office/drawing/2014/main" id="{C5CCC2CE-FC88-4DDE-9067-FE86F1992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96" y="1591056"/>
            <a:ext cx="8258008" cy="3998184"/>
          </a:xfrm>
          <a:prstGeom prst="rect">
            <a:avLst/>
          </a:prstGeom>
        </p:spPr>
      </p:pic>
    </p:spTree>
    <p:extLst>
      <p:ext uri="{BB962C8B-B14F-4D97-AF65-F5344CB8AC3E}">
        <p14:creationId xmlns:p14="http://schemas.microsoft.com/office/powerpoint/2010/main" val="20204152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2634</TotalTime>
  <Words>471</Words>
  <Application>Microsoft Office PowerPoint</Application>
  <PresentationFormat>全屏显示(4:3)</PresentationFormat>
  <Paragraphs>40</Paragraphs>
  <Slides>15</Slides>
  <Notes>8</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Calibri</vt:lpstr>
      <vt:lpstr>Candara</vt:lpstr>
      <vt:lpstr>Symbol</vt:lpstr>
      <vt:lpstr>波形</vt:lpstr>
      <vt:lpstr>胃恶性肿瘤</vt:lpstr>
      <vt:lpstr>一、胃的正常影像表现</vt:lpstr>
      <vt:lpstr>胃各部名称</vt:lpstr>
      <vt:lpstr>正常胃CT</vt:lpstr>
      <vt:lpstr>二、胃癌（gastric carcinoma）</vt:lpstr>
      <vt:lpstr>PowerPoint 演示文稿</vt:lpstr>
      <vt:lpstr>PowerPoint 演示文稿</vt:lpstr>
      <vt:lpstr>早期胃癌</vt:lpstr>
      <vt:lpstr>进展期胃癌 Borrmann分型</vt:lpstr>
      <vt:lpstr>PowerPoint 演示文稿</vt:lpstr>
      <vt:lpstr>溃疡型胃癌</vt:lpstr>
      <vt:lpstr>皮革胃：侵润型胃癌</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食管肿瘤</dc:title>
  <dc:creator>Administrator</dc:creator>
  <cp:lastModifiedBy>立宇 黄</cp:lastModifiedBy>
  <cp:revision>104</cp:revision>
  <dcterms:created xsi:type="dcterms:W3CDTF">2017-06-06T17:26:36Z</dcterms:created>
  <dcterms:modified xsi:type="dcterms:W3CDTF">2019-02-27T12:41:59Z</dcterms:modified>
</cp:coreProperties>
</file>